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352" y="-1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4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0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0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46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3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8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18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8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4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51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3F88-67C3-4655-B306-2C70418867DC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03458-C372-4878-BC3C-3BA6F0A9A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0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4626" y="1834184"/>
            <a:ext cx="9102748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5400" dirty="0"/>
              <a:t>Literacy Key Text </a:t>
            </a:r>
          </a:p>
        </p:txBody>
      </p:sp>
    </p:spTree>
    <p:extLst>
      <p:ext uri="{BB962C8B-B14F-4D97-AF65-F5344CB8AC3E}">
        <p14:creationId xmlns:p14="http://schemas.microsoft.com/office/powerpoint/2010/main" val="103458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43109"/>
              </p:ext>
            </p:extLst>
          </p:nvPr>
        </p:nvGraphicFramePr>
        <p:xfrm>
          <a:off x="203195" y="110836"/>
          <a:ext cx="11798304" cy="6003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472">
                  <a:extLst>
                    <a:ext uri="{9D8B030D-6E8A-4147-A177-3AD203B41FA5}">
                      <a16:colId xmlns:a16="http://schemas.microsoft.com/office/drawing/2014/main" val="1934382123"/>
                    </a:ext>
                  </a:extLst>
                </a:gridCol>
                <a:gridCol w="1685472">
                  <a:extLst>
                    <a:ext uri="{9D8B030D-6E8A-4147-A177-3AD203B41FA5}">
                      <a16:colId xmlns:a16="http://schemas.microsoft.com/office/drawing/2014/main" val="3172247234"/>
                    </a:ext>
                  </a:extLst>
                </a:gridCol>
                <a:gridCol w="1685472">
                  <a:extLst>
                    <a:ext uri="{9D8B030D-6E8A-4147-A177-3AD203B41FA5}">
                      <a16:colId xmlns:a16="http://schemas.microsoft.com/office/drawing/2014/main" val="814112075"/>
                    </a:ext>
                  </a:extLst>
                </a:gridCol>
                <a:gridCol w="1685472">
                  <a:extLst>
                    <a:ext uri="{9D8B030D-6E8A-4147-A177-3AD203B41FA5}">
                      <a16:colId xmlns:a16="http://schemas.microsoft.com/office/drawing/2014/main" val="3662127169"/>
                    </a:ext>
                  </a:extLst>
                </a:gridCol>
                <a:gridCol w="1685472">
                  <a:extLst>
                    <a:ext uri="{9D8B030D-6E8A-4147-A177-3AD203B41FA5}">
                      <a16:colId xmlns:a16="http://schemas.microsoft.com/office/drawing/2014/main" val="1896809529"/>
                    </a:ext>
                  </a:extLst>
                </a:gridCol>
                <a:gridCol w="1685472">
                  <a:extLst>
                    <a:ext uri="{9D8B030D-6E8A-4147-A177-3AD203B41FA5}">
                      <a16:colId xmlns:a16="http://schemas.microsoft.com/office/drawing/2014/main" val="464461914"/>
                    </a:ext>
                  </a:extLst>
                </a:gridCol>
                <a:gridCol w="1685472">
                  <a:extLst>
                    <a:ext uri="{9D8B030D-6E8A-4147-A177-3AD203B41FA5}">
                      <a16:colId xmlns:a16="http://schemas.microsoft.com/office/drawing/2014/main" val="1170090837"/>
                    </a:ext>
                  </a:extLst>
                </a:gridCol>
              </a:tblGrid>
              <a:tr h="274996">
                <a:tc>
                  <a:txBody>
                    <a:bodyPr/>
                    <a:lstStyle/>
                    <a:p>
                      <a:r>
                        <a:rPr lang="en-GB" sz="1000" dirty="0"/>
                        <a:t>Year A</a:t>
                      </a:r>
                      <a:r>
                        <a:rPr lang="en-GB" sz="1000" baseline="0" dirty="0"/>
                        <a:t> 21-22, 23-24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Autumn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Autumn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Spring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Summer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Summer 2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813067"/>
                  </a:ext>
                </a:extLst>
              </a:tr>
              <a:tr h="310147">
                <a:tc>
                  <a:txBody>
                    <a:bodyPr/>
                    <a:lstStyle/>
                    <a:p>
                      <a:r>
                        <a:rPr lang="en-GB" sz="800" dirty="0"/>
                        <a:t>EYFS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We are all Welcome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All about families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Not like the others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huge bag of worries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So much love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In my heart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Meesha makes a friend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Thank You Mr Panda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All the ways to be smart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Our Class is a Family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Tree - Seasons Come and Seasons Go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Autumn all Around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Because of an Acorn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Percy the Parkkeeper After the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 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Storm/ Rescue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Owl Babies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Hoot Owl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Enormous Turnip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Pumpkin Soup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Keeping Safe ; Road Safety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Real Superheroes : Key Workers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Jolly Postman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Miss Dirt the </a:t>
                      </a:r>
                      <a:r>
                        <a:rPr lang="en-GB" sz="900" b="0" i="0" u="sng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Dubin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man's daughter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Miss Brick the builder’s baby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Emergency!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Flock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Moon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Goodnight Moon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If Winter Comes – Tell it, I’m not here!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Percy the Parkkeeper- The Snowy Night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In every house, on every street.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Detective Dog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Journey Home from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 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Grandads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Town Mouse, Country Mouse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City Kid, Country Kid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adventurers and the city of secrets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Town is by the sea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Growing Story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he truth about old people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Grandads Island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 err="1">
                          <a:effectLst/>
                          <a:latin typeface="Berlin Sans FB" panose="020E0602020502020306" pitchFamily="34" charset="0"/>
                        </a:rPr>
                        <a:t>Olivers</a:t>
                      </a:r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 Vegetables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Olivers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 Milkshake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Super Potato : Veggies Assemble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Super Potato and Evil Pea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Minibeast Bop.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Busy Body Book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Tooth Book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A ticket around the world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Welcome to our world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Coming to England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Near and Far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So, here we are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.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You Choose Your Dreams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The Places You Will Go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060855"/>
                  </a:ext>
                </a:extLst>
              </a:tr>
              <a:tr h="417094">
                <a:tc>
                  <a:txBody>
                    <a:bodyPr/>
                    <a:lstStyle/>
                    <a:p>
                      <a:r>
                        <a:rPr lang="en-GB" sz="800" dirty="0"/>
                        <a:t>Year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Where the Wild Things are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Cinderella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Paper Bag Princess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Poems?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How to Catch a Dragon??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Tiger who came to Tea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Pumpkin Soup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Giant Jam Sandwich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Avocado Baby 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Six Dinner Sid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900" b="0" i="0" u="sng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Mr</a:t>
                      </a:r>
                      <a:r>
                        <a:rPr lang="en-US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Bump?</a:t>
                      </a:r>
                      <a:r>
                        <a:rPr lang="en-US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US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Jolly Postman  </a:t>
                      </a:r>
                      <a:endParaRPr lang="en-US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On the Way Home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Brown Rabbit in the City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Noises Poems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Bear who Stared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Edward the Emu?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Tracks of a Panda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Rhino’s Horns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Shark in the Dark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Snail and the Whale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Mama </a:t>
                      </a:r>
                      <a:r>
                        <a:rPr lang="en-GB" sz="900" b="0" i="0" u="sng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Panya’s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 Pancakes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 Lighthouse Keepers Lunch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077237"/>
                  </a:ext>
                </a:extLst>
              </a:tr>
              <a:tr h="590384">
                <a:tc>
                  <a:txBody>
                    <a:bodyPr/>
                    <a:lstStyle/>
                    <a:p>
                      <a:r>
                        <a:rPr lang="en-GB" sz="800" dirty="0"/>
                        <a:t>Year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There’s no dragon in this story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​ George’s Marvellous Medicine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Medieval castle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Owl who’s afraid of the dark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Giraffe, the Pelly and Me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Flat Stanley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88764"/>
                  </a:ext>
                </a:extLst>
              </a:tr>
              <a:tr h="566237">
                <a:tc>
                  <a:txBody>
                    <a:bodyPr/>
                    <a:lstStyle/>
                    <a:p>
                      <a:r>
                        <a:rPr lang="en-GB" sz="800" dirty="0"/>
                        <a:t>Year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Stone age tales Terry Deary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Fantastically great women who changed the world 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Operation gadget man by Malorie Blackman  </a:t>
                      </a:r>
                      <a:endParaRPr lang="en-US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1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All Herriot texts ( to compare 1 week each)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Cliffhanger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by Jaqueline Wilson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Great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Chocoplot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Chris Callaghan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945017"/>
                  </a:ext>
                </a:extLst>
              </a:tr>
              <a:tr h="367310">
                <a:tc>
                  <a:txBody>
                    <a:bodyPr/>
                    <a:lstStyle/>
                    <a:p>
                      <a:r>
                        <a:rPr lang="en-GB" sz="800" dirty="0"/>
                        <a:t>Year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The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Abominables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-Eva Ibbotson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​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Christmasaurus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–Tom Fletcher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Spiderwick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Chronicles.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1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Charlotte’s Web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Nothing to see here Hotel by Steven Butler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Kensuke’s Kingdom – Michael Morpurgo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355489"/>
                  </a:ext>
                </a:extLst>
              </a:tr>
              <a:tr h="386807">
                <a:tc>
                  <a:txBody>
                    <a:bodyPr/>
                    <a:lstStyle/>
                    <a:p>
                      <a:r>
                        <a:rPr lang="en-GB" sz="800" dirty="0"/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How to Train Your Dragon bk 1 – Cressida Cowell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Journey to Jo Burg -  Beverly Naidoo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Clockwork - Phillip Pullman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Street Child – 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Berlie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 Doherty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1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Skellig – David Almond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Turbulent Term of Tyke Tyler – Gene Kemp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430897"/>
                  </a:ext>
                </a:extLst>
              </a:tr>
              <a:tr h="524042">
                <a:tc>
                  <a:txBody>
                    <a:bodyPr/>
                    <a:lstStyle/>
                    <a:p>
                      <a:r>
                        <a:rPr lang="en-GB" sz="800" dirty="0"/>
                        <a:t>Year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Holes-Louis Sachar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GB" sz="900" b="1" i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Harry Potter and the Philosopher's Stone-JK Rowling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 Girl of Ink and Stars- Kiran Millwood Hargrave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NOWHERE EMPORIUM </a:t>
                      </a:r>
                      <a:endParaRPr lang="en-US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Ross MacKenzie </a:t>
                      </a:r>
                      <a:endParaRPr lang="en-US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Boy in the Stripped Pyjamas - John Boyne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Skellig-David Almond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02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22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540854"/>
              </p:ext>
            </p:extLst>
          </p:nvPr>
        </p:nvGraphicFramePr>
        <p:xfrm>
          <a:off x="203195" y="110836"/>
          <a:ext cx="11798301" cy="553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113">
                  <a:extLst>
                    <a:ext uri="{9D8B030D-6E8A-4147-A177-3AD203B41FA5}">
                      <a16:colId xmlns:a16="http://schemas.microsoft.com/office/drawing/2014/main" val="1934382123"/>
                    </a:ext>
                  </a:extLst>
                </a:gridCol>
                <a:gridCol w="1810327">
                  <a:extLst>
                    <a:ext uri="{9D8B030D-6E8A-4147-A177-3AD203B41FA5}">
                      <a16:colId xmlns:a16="http://schemas.microsoft.com/office/drawing/2014/main" val="3172247234"/>
                    </a:ext>
                  </a:extLst>
                </a:gridCol>
                <a:gridCol w="1651829">
                  <a:extLst>
                    <a:ext uri="{9D8B030D-6E8A-4147-A177-3AD203B41FA5}">
                      <a16:colId xmlns:a16="http://schemas.microsoft.com/office/drawing/2014/main" val="814112075"/>
                    </a:ext>
                  </a:extLst>
                </a:gridCol>
                <a:gridCol w="1829617">
                  <a:extLst>
                    <a:ext uri="{9D8B030D-6E8A-4147-A177-3AD203B41FA5}">
                      <a16:colId xmlns:a16="http://schemas.microsoft.com/office/drawing/2014/main" val="3662127169"/>
                    </a:ext>
                  </a:extLst>
                </a:gridCol>
                <a:gridCol w="1685471">
                  <a:extLst>
                    <a:ext uri="{9D8B030D-6E8A-4147-A177-3AD203B41FA5}">
                      <a16:colId xmlns:a16="http://schemas.microsoft.com/office/drawing/2014/main" val="1896809529"/>
                    </a:ext>
                  </a:extLst>
                </a:gridCol>
                <a:gridCol w="1871579">
                  <a:extLst>
                    <a:ext uri="{9D8B030D-6E8A-4147-A177-3AD203B41FA5}">
                      <a16:colId xmlns:a16="http://schemas.microsoft.com/office/drawing/2014/main" val="464461914"/>
                    </a:ext>
                  </a:extLst>
                </a:gridCol>
                <a:gridCol w="1499365">
                  <a:extLst>
                    <a:ext uri="{9D8B030D-6E8A-4147-A177-3AD203B41FA5}">
                      <a16:colId xmlns:a16="http://schemas.microsoft.com/office/drawing/2014/main" val="1170090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Year B</a:t>
                      </a:r>
                      <a:r>
                        <a:rPr lang="en-GB" sz="900" baseline="0" dirty="0"/>
                        <a:t> 20-21 / 22-23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Autumn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Autumn 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Spring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dirty="0"/>
                        <a:t>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Summer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Summer 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813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800" dirty="0"/>
                        <a:t>EYFS Foundation Stage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Who is in your family?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Girls can do anything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Dogs Don’t do Ballet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 </a:t>
                      </a:r>
                      <a:r>
                        <a:rPr lang="en-GB" sz="900" b="0" i="0" u="sng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Worrysaurus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Billy and the Beast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Please Mr Panda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Today is a no money day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My body – I say what goes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Have you filled a bucket today?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Moon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 light in the dark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Orion and the Dark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King who banned the dark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Rama and Sita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Diwali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Chapatti Moon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Machines All Around Us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Small Walt and Mo the Tow.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Roadwork!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Construction!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Machine Poetry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Emergency!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Emma Janes Aeroplane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You Can’t Take an Elephant on a Bus!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Jack and the Beanstalk</a:t>
                      </a:r>
                      <a:r>
                        <a:rPr lang="en-GB" sz="900" b="0" i="0" u="sng" dirty="0"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GB" sz="9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Colin and Lee : Carrot and Pea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 </a:t>
                      </a:r>
                      <a:r>
                        <a:rPr lang="en-GB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do not like peas!  </a:t>
                      </a:r>
                      <a:r>
                        <a:rPr lang="en-GB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great bean diary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If all the world were...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Blooms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Tidy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Someone Swallowed Stanley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The Sun and the Wind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Google Eyed Goats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Don’t Spill the Milk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Brining the rain to Kapiti Plain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Everyday Materials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Hamiltons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 Hats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Three Little Pigs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effectLst/>
                          <a:latin typeface="Berlin Sans FB" panose="020E0602020502020306" pitchFamily="34" charset="0"/>
                        </a:rPr>
                        <a:t>The Journey Home</a:t>
                      </a:r>
                      <a:r>
                        <a:rPr lang="en-GB" sz="900" b="0" i="0" dirty="0"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Story Path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Up, Up, Up!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Lost and Found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1" u="sng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​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Ready, Steady, Mo!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You Choose- Your Dreams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Places You Will Go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060855"/>
                  </a:ext>
                </a:extLst>
              </a:tr>
              <a:tr h="497452">
                <a:tc>
                  <a:txBody>
                    <a:bodyPr/>
                    <a:lstStyle/>
                    <a:p>
                      <a:r>
                        <a:rPr lang="en-GB" sz="800" dirty="0"/>
                        <a:t>Year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Gruffalo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Ugly Five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You can’t take an elephant on a bus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Lion who wanted to Love 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Dogger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Special Day Poems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First Christmas  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Zog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Vlad and the Great Fire of London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Great Fire of London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Firefighters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Winter Poems 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Supertato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Traction Man is Here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Great Paper Caper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  Three Little Pigs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Poems about Seasons 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I will not ever never eat a Tomato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Tale of Peter Rabbit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Jim and the Beanstalk </a:t>
                      </a:r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 Guide to Wild Flowers  </a:t>
                      </a:r>
                      <a:endParaRPr lang="en-GB" sz="9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Poetry? 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Amazing Grace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Bear and the Piano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 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077237"/>
                  </a:ext>
                </a:extLst>
              </a:tr>
              <a:tr h="524042">
                <a:tc>
                  <a:txBody>
                    <a:bodyPr/>
                    <a:lstStyle/>
                    <a:p>
                      <a:r>
                        <a:rPr lang="en-GB" sz="800" dirty="0"/>
                        <a:t>Year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Hodgeheg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Horrid Henry’s Monster Movie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Little Red Riding Hood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Diary of a Killer Cat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Enchanted Wood Enid Blyton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Adam Peaty by Roy Apps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788764"/>
                  </a:ext>
                </a:extLst>
              </a:tr>
              <a:tr h="479785">
                <a:tc>
                  <a:txBody>
                    <a:bodyPr/>
                    <a:lstStyle/>
                    <a:p>
                      <a:r>
                        <a:rPr lang="en-GB" sz="800" dirty="0"/>
                        <a:t>Year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Charlie and the chocolate factory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Steve Cole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The Secret Agent  Mum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Anne fine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Louis Loudmouth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Iron Man by Ted Hughes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Who is Jane Goodall? R Edwards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boy who grew dragons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945017"/>
                  </a:ext>
                </a:extLst>
              </a:tr>
              <a:tr h="705371">
                <a:tc>
                  <a:txBody>
                    <a:bodyPr/>
                    <a:lstStyle/>
                    <a:p>
                      <a:r>
                        <a:rPr lang="en-GB" sz="800" dirty="0"/>
                        <a:t>Year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Cool - Michael Morpurgo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cat mummy – Jacqueline Wilson or 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u="sng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Secrets of a Sun King by Emma Carroll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Bills New Frock – Anne Fine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 Worst Witch – Jill Murphy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Pippi 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Longstocking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miraculous Journey of Edward Tulane.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355489"/>
                  </a:ext>
                </a:extLst>
              </a:tr>
              <a:tr h="291573">
                <a:tc>
                  <a:txBody>
                    <a:bodyPr/>
                    <a:lstStyle/>
                    <a:p>
                      <a:r>
                        <a:rPr lang="en-GB" sz="800" dirty="0"/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Bubble Boy by Stewart Foster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Letters from the lighthouse - Emma Carroll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Floodland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- Marcus Sedgewick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City of Ember - Jeanne 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DuPrau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Midnight Fox- Betsy </a:t>
                      </a:r>
                      <a:r>
                        <a:rPr lang="en-GB" sz="900" b="0" i="0" dirty="0" err="1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Byars</a:t>
                      </a:r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Boy in the Girl’s Bathroom – Louis Sachar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430897"/>
                  </a:ext>
                </a:extLst>
              </a:tr>
              <a:tr h="714962">
                <a:tc>
                  <a:txBody>
                    <a:bodyPr/>
                    <a:lstStyle/>
                    <a:p>
                      <a:r>
                        <a:rPr lang="en-GB" sz="800" dirty="0"/>
                        <a:t>Year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Pig Heart Boy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Goodnight Mr Tom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Curse of the Maya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Lampie by Annet Schaap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Time Traveller and the Tiger </a:t>
                      </a:r>
                      <a:endParaRPr lang="en-GB" sz="9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solidFill>
                            <a:srgbClr val="00B050"/>
                          </a:solidFill>
                          <a:effectLst/>
                          <a:latin typeface="Berlin Sans FB" panose="020E0602020502020306" pitchFamily="34" charset="0"/>
                        </a:rPr>
                        <a:t>The Time Traveller and the Tiger </a:t>
                      </a:r>
                      <a:endParaRPr lang="en-GB" sz="9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02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606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1053</Words>
  <Application>Microsoft Office PowerPoint</Application>
  <PresentationFormat>Widescreen</PresentationFormat>
  <Paragraphs>266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Kaufman</dc:creator>
  <cp:lastModifiedBy>Lillian Turner</cp:lastModifiedBy>
  <cp:revision>88</cp:revision>
  <dcterms:created xsi:type="dcterms:W3CDTF">2020-06-22T13:04:05Z</dcterms:created>
  <dcterms:modified xsi:type="dcterms:W3CDTF">2021-06-15T20:06:13Z</dcterms:modified>
</cp:coreProperties>
</file>